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402" r:id="rId5"/>
    <p:sldId id="403" r:id="rId6"/>
    <p:sldId id="406" r:id="rId7"/>
    <p:sldId id="398" r:id="rId8"/>
    <p:sldId id="407" r:id="rId9"/>
    <p:sldId id="408" r:id="rId10"/>
    <p:sldId id="410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5EB7B9-5A92-A64B-935A-82E596B26E53}" v="210" dt="2024-06-21T09:16:38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9"/>
    <p:restoredTop sz="94692"/>
  </p:normalViewPr>
  <p:slideViewPr>
    <p:cSldViewPr snapToGrid="0">
      <p:cViewPr varScale="1">
        <p:scale>
          <a:sx n="197" d="100"/>
          <a:sy n="197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3A3B2-49EF-B74B-8610-C15C875D25B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BF7B9-9F58-444C-B23F-0A4B1AF88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  <a:p>
            <a:endParaRPr lang="en-US" dirty="0"/>
          </a:p>
          <a:p>
            <a:r>
              <a:rPr lang="en-US" dirty="0" err="1"/>
              <a:t>Fotografi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 err="1"/>
              <a:t>Måske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kraftmåling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Video</a:t>
            </a:r>
          </a:p>
          <a:p>
            <a:endParaRPr lang="en-US" dirty="0"/>
          </a:p>
          <a:p>
            <a:r>
              <a:rPr lang="en-US" dirty="0"/>
              <a:t>Clear experimental presentation - maybe show a high and a low angle motion</a:t>
            </a:r>
          </a:p>
          <a:p>
            <a:endParaRPr lang="en-US" dirty="0"/>
          </a:p>
          <a:p>
            <a:r>
              <a:rPr lang="en-US" dirty="0"/>
              <a:t>Experimental setup - we can vary these things (angle, thickness, position)</a:t>
            </a:r>
          </a:p>
          <a:p>
            <a:endParaRPr lang="en-US" dirty="0"/>
          </a:p>
          <a:p>
            <a:r>
              <a:rPr lang="en-US" dirty="0"/>
              <a:t>Segue: "In order to investigate this question, we ..."</a:t>
            </a:r>
          </a:p>
          <a:p>
            <a:endParaRPr lang="en-US" dirty="0"/>
          </a:p>
          <a:p>
            <a:r>
              <a:rPr lang="en-US" dirty="0"/>
              <a:t>interaction behavior = regime</a:t>
            </a:r>
          </a:p>
          <a:p>
            <a:endParaRPr lang="en-US" dirty="0"/>
          </a:p>
          <a:p>
            <a:r>
              <a:rPr lang="en-US" dirty="0"/>
              <a:t>Write angle on the 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81C7-266C-4644-B8BB-4674DB805D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5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 different videos and corresponding stress measurements?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interaction behavior = regime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 the regimes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81C7-266C-4644-B8BB-4674DB805D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8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Joke: Science more dangerous than nature</a:t>
            </a:r>
          </a:p>
          <a:p>
            <a:endParaRPr lang="en-US" dirty="0"/>
          </a:p>
          <a:p>
            <a:r>
              <a:rPr lang="en-US" dirty="0"/>
              <a:t>make red dot appear</a:t>
            </a:r>
          </a:p>
          <a:p>
            <a:endParaRPr lang="en-US" dirty="0"/>
          </a:p>
          <a:p>
            <a:r>
              <a:rPr lang="en-US" dirty="0"/>
              <a:t>velocity - will that change the phase diagram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Index – h is italic &amp; roman – be consistent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81C7-266C-4644-B8BB-4674DB805D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8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Joke: Science more dangerous than nature</a:t>
            </a:r>
          </a:p>
          <a:p>
            <a:endParaRPr lang="en-US" dirty="0"/>
          </a:p>
          <a:p>
            <a:r>
              <a:rPr lang="en-US" dirty="0"/>
              <a:t>make red dot appear</a:t>
            </a:r>
          </a:p>
          <a:p>
            <a:endParaRPr lang="en-US" dirty="0"/>
          </a:p>
          <a:p>
            <a:r>
              <a:rPr lang="en-US" dirty="0"/>
              <a:t>velocity - will that change the phase diagram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Index – h is italic &amp; roman – be consistent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281C7-266C-4644-B8BB-4674DB805D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5441-1EBA-153B-EBA3-3B8533FEC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2AA7B-7AD2-359F-B937-61D749238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2340A-94E8-BF42-D141-E203994F2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1AF3-0BC9-4D5F-C394-FFB6B38E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36A46-B454-8445-51DF-BA3451D1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1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1D3E-B07B-F7CC-6DE2-0D4B078B0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C3900-7CF8-1459-DB68-92C28E1E5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E6910-ADAF-D004-F94E-A137D9A17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D12E9-04D8-7FCC-3A9B-3EDB5979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F15B4-F61C-9D43-C33F-AA6B17D1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7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BDFE8-DF3E-C85E-8F30-D1B3B1928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75730-572E-8101-31E2-710470CE8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4FD26-DC9A-4478-2D7D-EB8F819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E5EA7-D86A-D04D-4152-88678B86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1F71D-9117-BBFC-8CCC-3F4025F5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C12B-9120-8F82-EEBE-3416D172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1D4D-CB39-1F1F-C4B6-D0F635C0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E51B2-0236-88C2-91A3-C3FA0BB4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2E9FA-9EC4-C953-C6A4-8EDCEC25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31AE8-BC90-2424-B231-6D4B7960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2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8ECF2-1EE8-6A6B-EEDB-DCBE2829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ABFF-993E-E4A6-B2BD-9FACA30AE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64B4-5430-2EB2-440D-23F94CB5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AE4B8-2A96-9407-4D64-7D69A1EC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8159F-1276-29D3-60F6-821AA461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8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E01B-5A84-B507-6288-037F0F77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17AB-1E1A-2A81-D70B-DB872F51A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E333E-54EB-9FB9-44F8-3A3D3EFC2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E553B-ECED-9060-C337-CAD050A4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4021A-3821-551B-D528-2BDAE291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83A81-42FF-82EF-39A7-9655C4CF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E749-4950-4A6D-742F-FBFCEF51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012D5-5D76-6E6D-6F0C-4E54F9E78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2243E-BBA0-4FC6-01B0-EE54A76E4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D113F-05A9-D10B-A01E-3415EA073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ABAA4E-D415-AA02-CCBB-C9712BF23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DC39D7-971F-5CA5-3F7F-8163DF224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3DFC0-7E6D-5064-3375-19CB0570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2F47B2-339D-2496-072F-C1CA86B6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9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2F52-CD11-DB00-8FEC-3F3CBDFB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F8770-0250-B5B6-7453-1890A4B8E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862B0-B8E4-E723-27CA-62D2D2C7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E193B-2AAC-28E3-18A1-5C64056C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89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D8A67-AF2D-B429-16F8-511D3FBBE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E2B1C-6CF9-7665-874D-C8E44F6E8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84446-A484-A18B-4D2E-6B3C01B2D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8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AB3C-FA15-3150-D0F0-F173EC05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9E5D-54DF-93D2-9FC6-983891EC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CB3F6-F6D6-D6CA-6AB9-24F9A04AA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E354E-5EA7-C7F7-9048-B7193F28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F1E2F-FE61-4471-459D-CF778967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666C4-6915-0BEE-CC3F-418A61D8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1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D269-EA59-E444-AAA2-8715B568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4230F6-F94A-E477-C965-735FBE530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7F85B-5EF6-570C-6C4D-FB156D071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491B8-149C-B2D7-684B-07DA2378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052E1-00B6-B2F7-B366-A45BE897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0A1CE-12D0-091C-3D77-13DE9597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4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01B29-4641-9FB5-9E8B-F4FB6C0E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FE90-A769-66F8-EB12-26C5E77A3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C4695-5D21-DB40-2754-B1D863A34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D26CE4-62DF-0144-AA3E-31F8AC582984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261D9-022B-9B4B-9F79-B822BAE60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FAE2D-835A-8B20-E65A-EA2D3DC02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E9B127-9A0A-754A-8423-5542D5A03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8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khjensen@fysik.dtu.dk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jensen-research.com/" TargetMode="External"/><Relationship Id="rId4" Type="http://schemas.openxmlformats.org/officeDocument/2006/relationships/hyperlink" Target="http://www.papermachete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sen-Lab/PhysicsOfPaperCuts/tree/main/paper%20mache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urnals.aps.org/pre/accepted/aa072Kc5A071ae0708c39799a466b7d26e3ac2a0e" TargetMode="External"/><Relationship Id="rId5" Type="http://schemas.openxmlformats.org/officeDocument/2006/relationships/hyperlink" Target="mailto:khjensen@fysik.dtu.dk" TargetMode="External"/><Relationship Id="rId4" Type="http://schemas.openxmlformats.org/officeDocument/2006/relationships/hyperlink" Target="http://www.papermachete.or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ov"/><Relationship Id="rId7" Type="http://schemas.openxmlformats.org/officeDocument/2006/relationships/image" Target="../media/image6.jp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media" Target="../media/media9.mov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microsoft.com/office/2007/relationships/media" Target="../media/media4.mov"/><Relationship Id="rId21" Type="http://schemas.openxmlformats.org/officeDocument/2006/relationships/image" Target="../media/image19.emf"/><Relationship Id="rId7" Type="http://schemas.microsoft.com/office/2007/relationships/media" Target="../media/media8.mov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microsoft.com/office/2007/relationships/media" Target="../media/media3.mov"/><Relationship Id="rId16" Type="http://schemas.openxmlformats.org/officeDocument/2006/relationships/image" Target="../media/image14.png"/><Relationship Id="rId20" Type="http://schemas.openxmlformats.org/officeDocument/2006/relationships/image" Target="../media/image18.emf"/><Relationship Id="rId1" Type="http://schemas.openxmlformats.org/officeDocument/2006/relationships/video" Target="NULL" TargetMode="External"/><Relationship Id="rId6" Type="http://schemas.microsoft.com/office/2007/relationships/media" Target="../media/media7.mov"/><Relationship Id="rId11" Type="http://schemas.openxmlformats.org/officeDocument/2006/relationships/notesSlide" Target="../notesSlides/notesSlide2.xml"/><Relationship Id="rId24" Type="http://schemas.openxmlformats.org/officeDocument/2006/relationships/image" Target="../media/image22.png"/><Relationship Id="rId5" Type="http://schemas.microsoft.com/office/2007/relationships/media" Target="../media/media6.mov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7.png"/><Relationship Id="rId4" Type="http://schemas.microsoft.com/office/2007/relationships/media" Target="../media/media5.mov"/><Relationship Id="rId9" Type="http://schemas.microsoft.com/office/2007/relationships/media" Target="../media/media10.mov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12.mov"/><Relationship Id="rId7" Type="http://schemas.openxmlformats.org/officeDocument/2006/relationships/image" Target="../media/image24.png"/><Relationship Id="rId2" Type="http://schemas.microsoft.com/office/2007/relationships/media" Target="../media/media11.mov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jpg"/><Relationship Id="rId4" Type="http://schemas.microsoft.com/office/2007/relationships/media" Target="../media/media2.mov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33.emf"/><Relationship Id="rId4" Type="http://schemas.openxmlformats.org/officeDocument/2006/relationships/image" Target="../media/image28.emf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permachet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44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ook&#10;&#10;Description automatically generated">
            <a:extLst>
              <a:ext uri="{FF2B5EF4-FFF2-40B4-BE49-F238E27FC236}">
                <a16:creationId xmlns:a16="http://schemas.microsoft.com/office/drawing/2014/main" id="{3982EE27-D722-E12A-13FC-A332475896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422910" y="-41850"/>
            <a:ext cx="17179290" cy="690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D243B2-0953-DC2A-2F08-7C2230BEFEA9}"/>
              </a:ext>
            </a:extLst>
          </p:cNvPr>
          <p:cNvSpPr/>
          <p:nvPr/>
        </p:nvSpPr>
        <p:spPr>
          <a:xfrm>
            <a:off x="1131975" y="2188550"/>
            <a:ext cx="9740630" cy="2475689"/>
          </a:xfrm>
          <a:prstGeom prst="rect">
            <a:avLst/>
          </a:prstGeom>
          <a:solidFill>
            <a:schemeClr val="bg1">
              <a:lumMod val="75000"/>
              <a:alpha val="79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latin typeface="Myriad Pro Cond" panose="020B0506030403020204" pitchFamily="34" charset="0"/>
              </a:rPr>
              <a:t>A competition between slicing and buckling </a:t>
            </a:r>
            <a:br>
              <a:rPr lang="en-GB" sz="4800" b="1" dirty="0">
                <a:latin typeface="Myriad Pro Cond" panose="020B0506030403020204" pitchFamily="34" charset="0"/>
              </a:rPr>
            </a:br>
            <a:r>
              <a:rPr lang="en-GB" sz="4800" b="1" dirty="0">
                <a:latin typeface="Myriad Pro Cond" panose="020B0506030403020204" pitchFamily="34" charset="0"/>
              </a:rPr>
              <a:t>underlies the erratic nature of paper cuts</a:t>
            </a:r>
          </a:p>
          <a:p>
            <a:pPr algn="l"/>
            <a:r>
              <a:rPr lang="en-GB" sz="2000" dirty="0">
                <a:latin typeface="Myriad Pro Cond" panose="020B0506030403020204" pitchFamily="34" charset="0"/>
              </a:rPr>
              <a:t>Sif Fink </a:t>
            </a:r>
            <a:r>
              <a:rPr lang="en-GB" sz="2000" dirty="0" err="1">
                <a:latin typeface="Myriad Pro Cond" panose="020B0506030403020204" pitchFamily="34" charset="0"/>
              </a:rPr>
              <a:t>Arnbjerg</a:t>
            </a:r>
            <a:r>
              <a:rPr lang="en-GB" sz="2000" dirty="0">
                <a:latin typeface="Myriad Pro Cond" panose="020B0506030403020204" pitchFamily="34" charset="0"/>
              </a:rPr>
              <a:t>-Nielsen, Matthew D. </a:t>
            </a:r>
            <a:r>
              <a:rPr lang="en-GB" sz="2000" dirty="0" err="1">
                <a:latin typeface="Myriad Pro Cond" panose="020B0506030403020204" pitchFamily="34" charset="0"/>
              </a:rPr>
              <a:t>Biviano</a:t>
            </a:r>
            <a:r>
              <a:rPr lang="en-GB" sz="2000" dirty="0">
                <a:latin typeface="Myriad Pro Cond" panose="020B0506030403020204" pitchFamily="34" charset="0"/>
              </a:rPr>
              <a:t>, and </a:t>
            </a:r>
            <a:r>
              <a:rPr lang="en-GB" sz="2000" dirty="0" err="1">
                <a:latin typeface="Myriad Pro Cond" panose="020B0506030403020204" pitchFamily="34" charset="0"/>
              </a:rPr>
              <a:t>Kaare</a:t>
            </a:r>
            <a:r>
              <a:rPr lang="en-GB" sz="2000" dirty="0">
                <a:latin typeface="Myriad Pro Cond" panose="020B0506030403020204" pitchFamily="34" charset="0"/>
              </a:rPr>
              <a:t> H. Jensen			</a:t>
            </a:r>
            <a:r>
              <a:rPr lang="en-GB" sz="2000" dirty="0">
                <a:latin typeface="Myriad Pro Cond" panose="020B0506030403020204" pitchFamily="34" charset="0"/>
                <a:hlinkClick r:id="rId3"/>
              </a:rPr>
              <a:t>khjensen@fysik.dtu.dk</a:t>
            </a:r>
            <a:endParaRPr lang="en-GB" sz="2000" dirty="0">
              <a:latin typeface="Myriad Pro Cond" panose="020B0506030403020204" pitchFamily="34" charset="0"/>
            </a:endParaRPr>
          </a:p>
          <a:p>
            <a:pPr algn="l"/>
            <a:r>
              <a:rPr lang="en-GB" sz="2000" dirty="0">
                <a:latin typeface="Myriad Pro Cond" panose="020B0506030403020204" pitchFamily="34" charset="0"/>
              </a:rPr>
              <a:t>Department of Physics, Technical University of Denmark				</a:t>
            </a:r>
            <a:r>
              <a:rPr lang="en-GB" sz="2000" dirty="0">
                <a:solidFill>
                  <a:schemeClr val="bg1"/>
                </a:solidFill>
                <a:latin typeface="Myriad Pro Cond" panose="020B0506030403020204" pitchFamily="34" charset="0"/>
                <a:hlinkClick r:id="rId4"/>
              </a:rPr>
              <a:t>www.papermachete.org</a:t>
            </a:r>
            <a:endParaRPr lang="en-GB" sz="2000" dirty="0">
              <a:solidFill>
                <a:schemeClr val="bg1"/>
              </a:solidFill>
              <a:latin typeface="Myriad Pro Cond" panose="020B0506030403020204" pitchFamily="34" charset="0"/>
            </a:endParaRPr>
          </a:p>
          <a:p>
            <a:pPr algn="l"/>
            <a:r>
              <a:rPr lang="en-GB" sz="2000" dirty="0">
                <a:solidFill>
                  <a:schemeClr val="bg1"/>
                </a:solidFill>
                <a:latin typeface="Myriad Pro Cond" panose="020B0506030403020204" pitchFamily="34" charset="0"/>
              </a:rPr>
              <a:t>								</a:t>
            </a:r>
            <a:r>
              <a:rPr lang="en-GB" sz="2000" dirty="0">
                <a:solidFill>
                  <a:schemeClr val="bg1"/>
                </a:solidFill>
                <a:latin typeface="Myriad Pro Cond" panose="020B0506030403020204" pitchFamily="34" charset="0"/>
                <a:hlinkClick r:id="rId5"/>
              </a:rPr>
              <a:t>www.jensen-research.com</a:t>
            </a:r>
            <a:endParaRPr lang="en-GB" sz="2000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3" name="Picture 2" descr="A hand holding a piece of paper&#10;&#10;Description automatically generated">
            <a:extLst>
              <a:ext uri="{FF2B5EF4-FFF2-40B4-BE49-F238E27FC236}">
                <a16:creationId xmlns:a16="http://schemas.microsoft.com/office/drawing/2014/main" id="{91F52B17-A492-82BD-07AD-ACB919771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18276" y="-196325"/>
            <a:ext cx="4724754" cy="4769750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25E29E4-54A7-8309-0C03-6596B253C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6691" y="149242"/>
            <a:ext cx="1096477" cy="1600200"/>
          </a:xfrm>
          <a:prstGeom prst="rect">
            <a:avLst/>
          </a:prstGeom>
        </p:spPr>
      </p:pic>
      <p:pic>
        <p:nvPicPr>
          <p:cNvPr id="11" name="Picture 1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5A6B8C7-4CD2-39D5-8F43-5EAB1353E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382" y="5446118"/>
            <a:ext cx="3625882" cy="11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ook&#10;&#10;Description automatically generated">
            <a:extLst>
              <a:ext uri="{FF2B5EF4-FFF2-40B4-BE49-F238E27FC236}">
                <a16:creationId xmlns:a16="http://schemas.microsoft.com/office/drawing/2014/main" id="{3982EE27-D722-E12A-13FC-A332475896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422910" y="-41850"/>
            <a:ext cx="17179290" cy="690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D243B2-0953-DC2A-2F08-7C2230BEFEA9}"/>
              </a:ext>
            </a:extLst>
          </p:cNvPr>
          <p:cNvSpPr/>
          <p:nvPr/>
        </p:nvSpPr>
        <p:spPr>
          <a:xfrm>
            <a:off x="971955" y="622640"/>
            <a:ext cx="9740630" cy="5862466"/>
          </a:xfrm>
          <a:prstGeom prst="rect">
            <a:avLst/>
          </a:prstGeom>
          <a:solidFill>
            <a:schemeClr val="bg1">
              <a:lumMod val="75000"/>
              <a:alpha val="79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b="1" u="none" strike="noStrike" dirty="0">
                <a:solidFill>
                  <a:srgbClr val="1F2328"/>
                </a:solidFill>
                <a:effectLst/>
                <a:latin typeface="Myriad Pro Cond" panose="020B0506030403020204" pitchFamily="34" charset="0"/>
              </a:rPr>
              <a:t>THE PAPER CUT PARADOX: Explaining why thin paper does not cut</a:t>
            </a:r>
          </a:p>
          <a:p>
            <a:pPr algn="l"/>
            <a:endParaRPr lang="en-US" u="none" strike="noStrike" dirty="0">
              <a:solidFill>
                <a:srgbClr val="1F2328"/>
              </a:solidFill>
              <a:effectLst/>
              <a:latin typeface="Myriad Pro" panose="020B0503030403090204" pitchFamily="34" charset="0"/>
            </a:endParaRPr>
          </a:p>
          <a:p>
            <a:pPr algn="just"/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Paper cuts are a common injury that can cause significant pain and discomfort [1]. Surprisingly, the physics underpinning a thin flexible sheet of paper slicing into soft tissues remains unresolved. (Other cases, such as chess-wire cutters, have been described; e.g., [2].) In particular, the unpredictable occurrence of paper cuts, often restricted to a limited thickness range, has not been explained. </a:t>
            </a:r>
          </a:p>
          <a:p>
            <a:pPr algn="just"/>
            <a:endParaRPr lang="en-US" sz="1600" u="none" strike="noStrike" dirty="0">
              <a:solidFill>
                <a:srgbClr val="1F2328"/>
              </a:solidFill>
              <a:effectLst/>
              <a:latin typeface="Myriad Pro" panose="020B0503030403090204" pitchFamily="34" charset="0"/>
            </a:endParaRPr>
          </a:p>
          <a:p>
            <a:pPr algn="just"/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Here, we visualized and quantified the motion, deformation, and stresses during paper cuts, uncovering a remarkably complex relationship between cutting, geometry, and material properties [3]. A model based on the hypothesis that competition between slicing and buckling controls the probability of initiating a paper cut was developed and successfully validated. </a:t>
            </a:r>
          </a:p>
          <a:p>
            <a:pPr algn="just"/>
            <a:endParaRPr lang="en-US" sz="1600" u="none" strike="noStrike" dirty="0">
              <a:solidFill>
                <a:srgbClr val="1F2328"/>
              </a:solidFill>
              <a:effectLst/>
              <a:latin typeface="Myriad Pro" panose="020B0503030403090204" pitchFamily="34" charset="0"/>
            </a:endParaRPr>
          </a:p>
          <a:p>
            <a:pPr algn="just"/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Our study reveals why paper with a specific thickness is most hazardous (≈65 </a:t>
            </a:r>
            <a:r>
              <a:rPr lang="el-GR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μ</a:t>
            </a:r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m, corresponding, e.g., to dot matrix paper or printed scientific journals). Based on our results, we developed the </a:t>
            </a:r>
            <a:r>
              <a:rPr lang="en-US" sz="1600" i="1" u="none" strike="noStrike" dirty="0" err="1">
                <a:solidFill>
                  <a:srgbClr val="1F2328"/>
                </a:solidFill>
                <a:effectLst/>
                <a:latin typeface="Myriad Pro Cond" panose="020B0506030403020204" pitchFamily="34" charset="0"/>
              </a:rPr>
              <a:t>Papermachete</a:t>
            </a:r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, a cost-effective paper-based scalpel. It uses scrap paper blades and can easily cut vegetables and meat. To 3D print your own, use the files accessible </a:t>
            </a:r>
            <a:r>
              <a:rPr lang="en-US" sz="1600" u="sng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  <a:hlinkClick r:id="rId3"/>
              </a:rPr>
              <a:t>here</a:t>
            </a:r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.</a:t>
            </a:r>
          </a:p>
          <a:p>
            <a:pPr algn="just"/>
            <a:endParaRPr lang="en-US" sz="1600" u="none" strike="noStrike" dirty="0">
              <a:solidFill>
                <a:srgbClr val="1F2328"/>
              </a:solidFill>
              <a:effectLst/>
              <a:latin typeface="Myriad Pro" panose="020B0503030403090204" pitchFamily="34" charset="0"/>
            </a:endParaRPr>
          </a:p>
          <a:p>
            <a:pPr algn="just"/>
            <a:r>
              <a:rPr lang="en-US" sz="1600" dirty="0">
                <a:solidFill>
                  <a:srgbClr val="1F2328"/>
                </a:solidFill>
                <a:latin typeface="Myriad Pro" panose="020B0503030403090204" pitchFamily="34" charset="0"/>
              </a:rPr>
              <a:t>Website: 		</a:t>
            </a:r>
            <a:r>
              <a:rPr lang="en-US" sz="1600" dirty="0">
                <a:solidFill>
                  <a:srgbClr val="1F2328"/>
                </a:solidFill>
                <a:latin typeface="Myriad Pro" panose="020B0503030403090204" pitchFamily="34" charset="0"/>
                <a:hlinkClick r:id="rId4"/>
              </a:rPr>
              <a:t>www.papermachete.org</a:t>
            </a:r>
            <a:endParaRPr lang="en-US" sz="1600" u="none" strike="noStrike" dirty="0">
              <a:solidFill>
                <a:srgbClr val="1F2328"/>
              </a:solidFill>
              <a:effectLst/>
              <a:latin typeface="Myriad Pro" panose="020B0503030403090204" pitchFamily="34" charset="0"/>
            </a:endParaRPr>
          </a:p>
          <a:p>
            <a:pPr algn="just"/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Email for correspondence: 	</a:t>
            </a:r>
            <a:r>
              <a:rPr lang="en-US" sz="1600" u="sng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  <a:hlinkClick r:id="rId5"/>
              </a:rPr>
              <a:t>khjensen@fysik.dtu.dk</a:t>
            </a:r>
            <a:endParaRPr lang="en-US" sz="1600" u="none" strike="noStrike" dirty="0">
              <a:solidFill>
                <a:srgbClr val="1F2328"/>
              </a:solidFill>
              <a:effectLst/>
              <a:latin typeface="Myriad Pro" panose="020B0503030403090204" pitchFamily="34" charset="0"/>
            </a:endParaRPr>
          </a:p>
          <a:p>
            <a:pPr algn="just"/>
            <a:endParaRPr lang="en-US" sz="1600" u="none" strike="noStrike" dirty="0">
              <a:solidFill>
                <a:srgbClr val="1F2328"/>
              </a:solidFill>
              <a:effectLst/>
              <a:latin typeface="Myriad Pro" panose="020B0503030403090204" pitchFamily="34" charset="0"/>
            </a:endParaRPr>
          </a:p>
          <a:p>
            <a:pPr algn="just"/>
            <a:r>
              <a:rPr lang="en-US" sz="1600" b="1" u="none" strike="noStrike" dirty="0">
                <a:solidFill>
                  <a:srgbClr val="1F2328"/>
                </a:solidFill>
                <a:effectLst/>
                <a:latin typeface="Myriad Pro Cond" panose="020B0506030403020204" pitchFamily="34" charset="0"/>
              </a:rPr>
              <a:t>References</a:t>
            </a:r>
          </a:p>
          <a:p>
            <a:pPr algn="just"/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[1] Mirsky, S., The unkindest cut, Scientific American 306, 80, 2012</a:t>
            </a:r>
          </a:p>
          <a:p>
            <a:pPr algn="just"/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[2] </a:t>
            </a:r>
            <a:r>
              <a:rPr lang="en-US" sz="1600" u="none" strike="noStrike" dirty="0" err="1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Reyssat</a:t>
            </a:r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, E., </a:t>
            </a:r>
            <a:r>
              <a:rPr lang="en-US" sz="1600" u="none" strike="noStrike" dirty="0" err="1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Tallinen</a:t>
            </a:r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, T., Le </a:t>
            </a:r>
            <a:r>
              <a:rPr lang="en-US" sz="1600" u="none" strike="noStrike" dirty="0" err="1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Merrer</a:t>
            </a:r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, M., &amp; Mahadevan, L. Slicing softly with shear. Physical review letters, 109(24), 244301, 2012</a:t>
            </a:r>
          </a:p>
          <a:p>
            <a:pPr algn="just"/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[3] </a:t>
            </a:r>
            <a:r>
              <a:rPr lang="en-US" sz="1600" u="none" strike="noStrike" dirty="0" err="1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Arnbjerg</a:t>
            </a:r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-Nielsen S. F., </a:t>
            </a:r>
            <a:r>
              <a:rPr lang="en-US" sz="1600" u="none" strike="noStrike" dirty="0" err="1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Biviano</a:t>
            </a:r>
            <a:r>
              <a:rPr lang="en-US" sz="1600" u="none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</a:rPr>
              <a:t> M. D., &amp; Jensen, K. H., Competition between slicing and buckling underlies the erratic nature of paper cuts, Physical Review E (2024) </a:t>
            </a:r>
            <a:r>
              <a:rPr lang="en-US" sz="1600" u="sng" strike="noStrike" dirty="0">
                <a:solidFill>
                  <a:srgbClr val="1F2328"/>
                </a:solidFill>
                <a:effectLst/>
                <a:latin typeface="Myriad Pro" panose="020B0503030403090204" pitchFamily="34" charset="0"/>
                <a:hlinkClick r:id="rId6"/>
              </a:rPr>
              <a:t>www</a:t>
            </a:r>
            <a:endParaRPr lang="en-US" sz="1600" u="none" strike="noStrike" dirty="0">
              <a:solidFill>
                <a:srgbClr val="1F2328"/>
              </a:solidFill>
              <a:effectLst/>
              <a:latin typeface="Myriad Pro" panose="020B0503030403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71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stdnom_Angle90_Thickness0220_10.mov">
            <a:hlinkClick r:id="" action="ppaction://media"/>
            <a:extLst>
              <a:ext uri="{FF2B5EF4-FFF2-40B4-BE49-F238E27FC236}">
                <a16:creationId xmlns:a16="http://schemas.microsoft.com/office/drawing/2014/main" id="{17C55546-EE61-F934-5B60-ED40EB5724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51.076300000001"/>
                </p14:media>
              </p:ext>
            </p:extLst>
          </p:nvPr>
        </p:nvPicPr>
        <p:blipFill rotWithShape="1">
          <a:blip r:embed="rId6"/>
          <a:srcRect l="-127" t="18750" r="127" b="8102"/>
          <a:stretch/>
        </p:blipFill>
        <p:spPr>
          <a:xfrm>
            <a:off x="8182200" y="2304013"/>
            <a:ext cx="36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57540-1513-A36B-A73A-531DCE5CD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yriad Pro Cond" panose="020B0506030403020204" pitchFamily="34" charset="0"/>
              </a:rPr>
              <a:t>We built a paper cutting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6DB3B-FB49-176C-90BA-08A5C8DA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E9497-E005-B44D-9E4E-1049AD08419F}" type="slidenum">
              <a:rPr lang="en-DK" smtClean="0"/>
              <a:t>3</a:t>
            </a:fld>
            <a:endParaRPr lang="en-DK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679C6073-0293-BDF5-EA8C-28664C3B19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2" r="882"/>
          <a:stretch/>
        </p:blipFill>
        <p:spPr>
          <a:xfrm>
            <a:off x="440810" y="1690688"/>
            <a:ext cx="3096608" cy="5030787"/>
          </a:xfrm>
          <a:prstGeom prst="rect">
            <a:avLst/>
          </a:prstGeom>
        </p:spPr>
      </p:pic>
      <p:pic>
        <p:nvPicPr>
          <p:cNvPr id="11" name="constdnom_Angle05_Thickness0220_6.mov">
            <a:hlinkClick r:id="" action="ppaction://media"/>
            <a:extLst>
              <a:ext uri="{FF2B5EF4-FFF2-40B4-BE49-F238E27FC236}">
                <a16:creationId xmlns:a16="http://schemas.microsoft.com/office/drawing/2014/main" id="{B495886E-F60B-1CEE-B8A5-B6665BB8DBE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2737.5573"/>
                </p14:media>
              </p:ext>
            </p:extLst>
          </p:nvPr>
        </p:nvPicPr>
        <p:blipFill rotWithShape="1">
          <a:blip r:embed="rId8"/>
          <a:srcRect l="391" t="12568" r="-391" b="14284"/>
          <a:stretch/>
        </p:blipFill>
        <p:spPr>
          <a:xfrm>
            <a:off x="4296000" y="2304013"/>
            <a:ext cx="3600000" cy="36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623CDC-4DAB-BE74-4C16-0C1BDE3D8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6422" y="1690854"/>
            <a:ext cx="1559155" cy="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03CA13-67D4-DC9D-38D5-86D5A30592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1917" y="1638918"/>
            <a:ext cx="184056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5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EB57-C020-99D5-2E5C-406B182E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7" y="217734"/>
            <a:ext cx="11777953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Myriad Pro Cond" panose="020B0506030403020204" pitchFamily="34" charset="0"/>
              </a:rPr>
              <a:t>… revealing when </a:t>
            </a:r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Myriad Pro Cond" panose="020B0506030403020204" pitchFamily="34" charset="0"/>
              </a:rPr>
              <a:t>buckling</a:t>
            </a:r>
            <a:r>
              <a:rPr lang="en-US" sz="4000" b="1" dirty="0">
                <a:latin typeface="Myriad Pro Cond" panose="020B0506030403020204" pitchFamily="34" charset="0"/>
              </a:rPr>
              <a:t>, indentation and </a:t>
            </a:r>
            <a:r>
              <a:rPr lang="en-US" sz="4000" b="1" dirty="0">
                <a:solidFill>
                  <a:srgbClr val="C00000"/>
                </a:solidFill>
                <a:latin typeface="Myriad Pro Cond" panose="020B0506030403020204" pitchFamily="34" charset="0"/>
              </a:rPr>
              <a:t>cutting</a:t>
            </a:r>
            <a:r>
              <a:rPr lang="en-US" sz="4000" b="1" dirty="0">
                <a:latin typeface="Myriad Pro Cond" panose="020B0506030403020204" pitchFamily="34" charset="0"/>
              </a:rPr>
              <a:t> occurs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2564BB-AA35-4432-8A66-EB8B65E4B3EF}"/>
              </a:ext>
            </a:extLst>
          </p:cNvPr>
          <p:cNvCxnSpPr/>
          <p:nvPr/>
        </p:nvCxnSpPr>
        <p:spPr>
          <a:xfrm>
            <a:off x="673100" y="1877406"/>
            <a:ext cx="1080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537643-4184-C14E-F4EF-36C065913EEB}"/>
              </a:ext>
            </a:extLst>
          </p:cNvPr>
          <p:cNvCxnSpPr>
            <a:cxnSpLocks/>
          </p:cNvCxnSpPr>
          <p:nvPr/>
        </p:nvCxnSpPr>
        <p:spPr>
          <a:xfrm>
            <a:off x="673100" y="1868193"/>
            <a:ext cx="0" cy="48920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CBEA01-0032-2232-C947-048D0896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8900"/>
            <a:ext cx="2743200" cy="365125"/>
          </a:xfrm>
        </p:spPr>
        <p:txBody>
          <a:bodyPr/>
          <a:lstStyle/>
          <a:p>
            <a:fld id="{61AE9497-E005-B44D-9E4E-1049AD08419F}" type="slidenum">
              <a:rPr lang="en-DK" smtClean="0"/>
              <a:t>4</a:t>
            </a:fld>
            <a:endParaRPr lang="en-DK"/>
          </a:p>
        </p:txBody>
      </p:sp>
      <p:pic>
        <p:nvPicPr>
          <p:cNvPr id="11" name="constdnom_Angle15_Thickness0030_10">
            <a:hlinkClick r:id="" action="ppaction://media"/>
            <a:extLst>
              <a:ext uri="{FF2B5EF4-FFF2-40B4-BE49-F238E27FC236}">
                <a16:creationId xmlns:a16="http://schemas.microsoft.com/office/drawing/2014/main" id="{09C65D98-93B4-CB34-FB36-74E83710278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389.956700000001"/>
                </p14:media>
              </p:ext>
            </p:extLst>
          </p:nvPr>
        </p:nvPicPr>
        <p:blipFill rotWithShape="1">
          <a:blip r:embed="rId12"/>
          <a:srcRect t="18502" b="8350"/>
          <a:stretch/>
        </p:blipFill>
        <p:spPr>
          <a:xfrm>
            <a:off x="944472" y="2117434"/>
            <a:ext cx="2160000" cy="2160000"/>
          </a:xfrm>
          <a:prstGeom prst="rect">
            <a:avLst/>
          </a:prstGeom>
        </p:spPr>
      </p:pic>
      <p:pic>
        <p:nvPicPr>
          <p:cNvPr id="12" name="constdnom_Angle15_Thickness0065_6">
            <a:hlinkClick r:id="" action="ppaction://media"/>
            <a:extLst>
              <a:ext uri="{FF2B5EF4-FFF2-40B4-BE49-F238E27FC236}">
                <a16:creationId xmlns:a16="http://schemas.microsoft.com/office/drawing/2014/main" id="{8D8B6E92-5FD8-FAF5-3EEC-6C5E924464E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8391.1023"/>
                </p14:media>
              </p:ext>
            </p:extLst>
          </p:nvPr>
        </p:nvPicPr>
        <p:blipFill rotWithShape="1">
          <a:blip r:embed="rId13"/>
          <a:srcRect l="355" t="26168" r="-355" b="684"/>
          <a:stretch/>
        </p:blipFill>
        <p:spPr>
          <a:xfrm>
            <a:off x="3694248" y="2117434"/>
            <a:ext cx="2160000" cy="2160000"/>
          </a:xfrm>
          <a:prstGeom prst="rect">
            <a:avLst/>
          </a:prstGeom>
        </p:spPr>
      </p:pic>
      <p:pic>
        <p:nvPicPr>
          <p:cNvPr id="13" name="constdnom_Angle15_Thickness0220_6">
            <a:hlinkClick r:id="" action="ppaction://media"/>
            <a:extLst>
              <a:ext uri="{FF2B5EF4-FFF2-40B4-BE49-F238E27FC236}">
                <a16:creationId xmlns:a16="http://schemas.microsoft.com/office/drawing/2014/main" id="{71126A87-A1C6-E111-D690-AE63E80219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8394.8256"/>
                </p14:media>
              </p:ext>
            </p:extLst>
          </p:nvPr>
        </p:nvPicPr>
        <p:blipFill rotWithShape="1">
          <a:blip r:embed="rId14"/>
          <a:srcRect l="929" t="16664" r="-929" b="10188"/>
          <a:stretch/>
        </p:blipFill>
        <p:spPr>
          <a:xfrm>
            <a:off x="9193800" y="2117434"/>
            <a:ext cx="2160000" cy="2160000"/>
          </a:xfrm>
          <a:prstGeom prst="rect">
            <a:avLst/>
          </a:prstGeom>
        </p:spPr>
      </p:pic>
      <p:pic>
        <p:nvPicPr>
          <p:cNvPr id="14" name="constdnom_Angle30_Thickness0030_8">
            <a:hlinkClick r:id="" action="ppaction://media"/>
            <a:extLst>
              <a:ext uri="{FF2B5EF4-FFF2-40B4-BE49-F238E27FC236}">
                <a16:creationId xmlns:a16="http://schemas.microsoft.com/office/drawing/2014/main" id="{B5F7B25A-D0DD-6EF4-78A5-BCF0474A4E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end="8389.192999999999"/>
                </p14:media>
              </p:ext>
            </p:extLst>
          </p:nvPr>
        </p:nvPicPr>
        <p:blipFill rotWithShape="1">
          <a:blip r:embed="rId15"/>
          <a:srcRect l="-294" t="9693" r="294" b="17159"/>
          <a:stretch/>
        </p:blipFill>
        <p:spPr>
          <a:xfrm>
            <a:off x="944472" y="4600270"/>
            <a:ext cx="2160000" cy="2160000"/>
          </a:xfrm>
          <a:prstGeom prst="rect">
            <a:avLst/>
          </a:prstGeom>
        </p:spPr>
      </p:pic>
      <p:pic>
        <p:nvPicPr>
          <p:cNvPr id="15" name="constdnom_Angle30_Thickness0065_6">
            <a:hlinkClick r:id="" action="ppaction://media"/>
            <a:extLst>
              <a:ext uri="{FF2B5EF4-FFF2-40B4-BE49-F238E27FC236}">
                <a16:creationId xmlns:a16="http://schemas.microsoft.com/office/drawing/2014/main" id="{5C483564-B69B-28B3-8881-23B90B28A5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6">
                  <p14:trim end="8391.5797"/>
                </p14:media>
              </p:ext>
            </p:extLst>
          </p:nvPr>
        </p:nvPicPr>
        <p:blipFill rotWithShape="1">
          <a:blip r:embed="rId16"/>
          <a:srcRect t="21368" b="5484"/>
          <a:stretch/>
        </p:blipFill>
        <p:spPr>
          <a:xfrm>
            <a:off x="3694248" y="4600270"/>
            <a:ext cx="2160000" cy="2160000"/>
          </a:xfrm>
          <a:prstGeom prst="rect">
            <a:avLst/>
          </a:prstGeom>
        </p:spPr>
      </p:pic>
      <p:pic>
        <p:nvPicPr>
          <p:cNvPr id="16" name="constdnom_Angle30_Thickness0220_6">
            <a:hlinkClick r:id="" action="ppaction://media"/>
            <a:extLst>
              <a:ext uri="{FF2B5EF4-FFF2-40B4-BE49-F238E27FC236}">
                <a16:creationId xmlns:a16="http://schemas.microsoft.com/office/drawing/2014/main" id="{A8B50F58-775E-5094-9712-A8E020A2C6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7">
                  <p14:trim end="8395.7803"/>
                </p14:media>
              </p:ext>
            </p:extLst>
          </p:nvPr>
        </p:nvPicPr>
        <p:blipFill rotWithShape="1">
          <a:blip r:embed="rId17"/>
          <a:srcRect l="349" t="19776" r="-349" b="7076"/>
          <a:stretch/>
        </p:blipFill>
        <p:spPr>
          <a:xfrm>
            <a:off x="9193800" y="4600270"/>
            <a:ext cx="2160000" cy="2160000"/>
          </a:xfrm>
          <a:prstGeom prst="rect">
            <a:avLst/>
          </a:prstGeom>
        </p:spPr>
      </p:pic>
      <p:pic>
        <p:nvPicPr>
          <p:cNvPr id="17" name="constdnom_Angle15_Thickness0155_6">
            <a:hlinkClick r:id="" action="ppaction://media"/>
            <a:extLst>
              <a:ext uri="{FF2B5EF4-FFF2-40B4-BE49-F238E27FC236}">
                <a16:creationId xmlns:a16="http://schemas.microsoft.com/office/drawing/2014/main" id="{F7A941E8-82E4-A141-9979-0F791C3B31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8">
                  <p14:trim end="8389.956700000001"/>
                </p14:media>
              </p:ext>
            </p:extLst>
          </p:nvPr>
        </p:nvPicPr>
        <p:blipFill rotWithShape="1">
          <a:blip r:embed="rId18"/>
          <a:srcRect t="21107" b="5745"/>
          <a:stretch/>
        </p:blipFill>
        <p:spPr>
          <a:xfrm>
            <a:off x="6444024" y="2117434"/>
            <a:ext cx="2160000" cy="2160000"/>
          </a:xfrm>
          <a:prstGeom prst="rect">
            <a:avLst/>
          </a:prstGeom>
        </p:spPr>
      </p:pic>
      <p:pic>
        <p:nvPicPr>
          <p:cNvPr id="18" name="constdnom_Angle30_Thickness0155_6">
            <a:hlinkClick r:id="" action="ppaction://media"/>
            <a:extLst>
              <a:ext uri="{FF2B5EF4-FFF2-40B4-BE49-F238E27FC236}">
                <a16:creationId xmlns:a16="http://schemas.microsoft.com/office/drawing/2014/main" id="{9DF31A05-1CD6-D3AC-9834-2A0AB100CF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9">
                  <p14:trim end="8396.1622"/>
                </p14:media>
              </p:ext>
            </p:extLst>
          </p:nvPr>
        </p:nvPicPr>
        <p:blipFill rotWithShape="1">
          <a:blip r:embed="rId19"/>
          <a:srcRect l="680" t="27277" r="-680" b="-425"/>
          <a:stretch/>
        </p:blipFill>
        <p:spPr>
          <a:xfrm>
            <a:off x="6444024" y="4600270"/>
            <a:ext cx="2160000" cy="21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DF3B4E-D174-9812-65A3-79EB54C27B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-41469" y="3053434"/>
            <a:ext cx="981634" cy="28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24C41A-EFD5-A751-4458-6F3F590FC4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-41469" y="5536270"/>
            <a:ext cx="981634" cy="28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2CF86E7-107D-4F13-34B9-B46BC8FF3AEF}"/>
              </a:ext>
            </a:extLst>
          </p:cNvPr>
          <p:cNvSpPr/>
          <p:nvPr/>
        </p:nvSpPr>
        <p:spPr>
          <a:xfrm>
            <a:off x="3553911" y="1998483"/>
            <a:ext cx="5175311" cy="2375555"/>
          </a:xfrm>
          <a:prstGeom prst="rect">
            <a:avLst/>
          </a:prstGeom>
          <a:noFill/>
          <a:ln w="38100">
            <a:solidFill>
              <a:srgbClr val="B5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-shape 41">
            <a:extLst>
              <a:ext uri="{FF2B5EF4-FFF2-40B4-BE49-F238E27FC236}">
                <a16:creationId xmlns:a16="http://schemas.microsoft.com/office/drawing/2014/main" id="{78BFE6C6-5022-BB38-0619-628ADB75DB3C}"/>
              </a:ext>
            </a:extLst>
          </p:cNvPr>
          <p:cNvSpPr/>
          <p:nvPr/>
        </p:nvSpPr>
        <p:spPr>
          <a:xfrm>
            <a:off x="851169" y="1998483"/>
            <a:ext cx="5175311" cy="4845542"/>
          </a:xfrm>
          <a:prstGeom prst="corner">
            <a:avLst>
              <a:gd name="adj1" fmla="val 48442"/>
              <a:gd name="adj2" fmla="val 48501"/>
            </a:avLst>
          </a:prstGeom>
          <a:noFill/>
          <a:ln w="38100">
            <a:solidFill>
              <a:srgbClr val="15B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-shape 42">
            <a:extLst>
              <a:ext uri="{FF2B5EF4-FFF2-40B4-BE49-F238E27FC236}">
                <a16:creationId xmlns:a16="http://schemas.microsoft.com/office/drawing/2014/main" id="{ADE261C4-72B9-2BB1-5BF5-111700C0843E}"/>
              </a:ext>
            </a:extLst>
          </p:cNvPr>
          <p:cNvSpPr/>
          <p:nvPr/>
        </p:nvSpPr>
        <p:spPr>
          <a:xfrm flipH="1">
            <a:off x="6237387" y="1998483"/>
            <a:ext cx="5175311" cy="4827462"/>
          </a:xfrm>
          <a:prstGeom prst="corner">
            <a:avLst>
              <a:gd name="adj1" fmla="val 48442"/>
              <a:gd name="adj2" fmla="val 48501"/>
            </a:avLst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535C43-FF4E-0700-8315-35EAA3EBCD6E}"/>
              </a:ext>
            </a:extLst>
          </p:cNvPr>
          <p:cNvSpPr/>
          <p:nvPr/>
        </p:nvSpPr>
        <p:spPr>
          <a:xfrm>
            <a:off x="5153117" y="2735751"/>
            <a:ext cx="2160000" cy="952500"/>
          </a:xfrm>
          <a:prstGeom prst="rect">
            <a:avLst/>
          </a:prstGeom>
          <a:solidFill>
            <a:srgbClr val="B5151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Cutting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914F5F-4254-12F6-F7CB-C0E77DABABDE}"/>
              </a:ext>
            </a:extLst>
          </p:cNvPr>
          <p:cNvSpPr/>
          <p:nvPr/>
        </p:nvSpPr>
        <p:spPr>
          <a:xfrm>
            <a:off x="7851895" y="5132782"/>
            <a:ext cx="2160000" cy="952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6F9469-68F6-2700-B0C6-DDC7EB35B023}"/>
              </a:ext>
            </a:extLst>
          </p:cNvPr>
          <p:cNvSpPr/>
          <p:nvPr/>
        </p:nvSpPr>
        <p:spPr>
          <a:xfrm>
            <a:off x="2180105" y="5233476"/>
            <a:ext cx="2160000" cy="952500"/>
          </a:xfrm>
          <a:prstGeom prst="rect">
            <a:avLst/>
          </a:prstGeom>
          <a:solidFill>
            <a:srgbClr val="15B5B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Buckling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BC58E0E-52E3-40E8-B934-7B1C9814C25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92668" y="1461094"/>
            <a:ext cx="1562264" cy="36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ECA3ED5-AF0B-94D8-BB98-B778209CF86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75368" y="1461094"/>
            <a:ext cx="1562264" cy="36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06B2682-FD37-5E42-1040-67F88F49F70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93116" y="1461094"/>
            <a:ext cx="1562264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0968C5-BEA1-2960-B8E6-4FC35BE8FE0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43340" y="1461094"/>
            <a:ext cx="156226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1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0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60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60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stdnom_Angle45_Thickness0065_6.mov">
            <a:hlinkClick r:id="" action="ppaction://media"/>
            <a:extLst>
              <a:ext uri="{FF2B5EF4-FFF2-40B4-BE49-F238E27FC236}">
                <a16:creationId xmlns:a16="http://schemas.microsoft.com/office/drawing/2014/main" id="{9F77C7F1-C8D8-84EC-7E0A-0E329D04B9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6.3887" end="6356.7655"/>
                </p14:media>
              </p:ext>
            </p:extLst>
          </p:nvPr>
        </p:nvPicPr>
        <p:blipFill rotWithShape="1">
          <a:blip r:embed="rId7"/>
          <a:srcRect t="29523" b="13933"/>
          <a:stretch>
            <a:fillRect/>
          </a:stretch>
        </p:blipFill>
        <p:spPr>
          <a:xfrm>
            <a:off x="9400722" y="456561"/>
            <a:ext cx="2520000" cy="1947265"/>
          </a:xfrm>
          <a:prstGeom prst="rect">
            <a:avLst/>
          </a:prstGeom>
        </p:spPr>
      </p:pic>
      <p:pic>
        <p:nvPicPr>
          <p:cNvPr id="8" name="constdnom_Angle45_Thickness0220_6.mov">
            <a:hlinkClick r:id="" action="ppaction://media"/>
            <a:extLst>
              <a:ext uri="{FF2B5EF4-FFF2-40B4-BE49-F238E27FC236}">
                <a16:creationId xmlns:a16="http://schemas.microsoft.com/office/drawing/2014/main" id="{A1F904C3-DDEA-8DC0-33A3-ABAFE7CF19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09.7505" end="6466.8406"/>
                </p14:media>
              </p:ext>
            </p:extLst>
          </p:nvPr>
        </p:nvPicPr>
        <p:blipFill rotWithShape="1">
          <a:blip r:embed="rId8"/>
          <a:srcRect t="34694" b="14558"/>
          <a:stretch>
            <a:fillRect/>
          </a:stretch>
        </p:blipFill>
        <p:spPr>
          <a:xfrm>
            <a:off x="9400722" y="2860387"/>
            <a:ext cx="2520000" cy="1748311"/>
          </a:xfrm>
          <a:prstGeom prst="rect">
            <a:avLst/>
          </a:prstGeom>
        </p:spPr>
      </p:pic>
      <p:pic>
        <p:nvPicPr>
          <p:cNvPr id="12" name="constdnom_Angle05_Thickness0220_6.mov">
            <a:hlinkClick r:id="" action="ppaction://media"/>
            <a:extLst>
              <a:ext uri="{FF2B5EF4-FFF2-40B4-BE49-F238E27FC236}">
                <a16:creationId xmlns:a16="http://schemas.microsoft.com/office/drawing/2014/main" id="{B7E954CB-9A97-2F9C-1B12-8EED132F87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951.5657" end="4920.252"/>
                </p14:media>
              </p:ext>
            </p:extLst>
          </p:nvPr>
        </p:nvPicPr>
        <p:blipFill rotWithShape="1">
          <a:blip r:embed="rId9"/>
          <a:srcRect l="262" t="37404" r="-262" b="23810"/>
          <a:stretch/>
        </p:blipFill>
        <p:spPr>
          <a:xfrm>
            <a:off x="9400722" y="5065259"/>
            <a:ext cx="2520000" cy="1336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DA8EF-64C7-666D-8471-61641EAE2C2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0162" y="0"/>
            <a:ext cx="9112726" cy="68547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5E218-346C-D943-329C-68CDCA066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E9497-E005-B44D-9E4E-1049AD08419F}" type="slidenum">
              <a:rPr lang="en-DK" smtClean="0"/>
              <a:t>5</a:t>
            </a:fld>
            <a:endParaRPr lang="en-DK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6C34C9C-B445-A5D9-5ACF-026577C88359}"/>
              </a:ext>
            </a:extLst>
          </p:cNvPr>
          <p:cNvSpPr/>
          <p:nvPr/>
        </p:nvSpPr>
        <p:spPr>
          <a:xfrm>
            <a:off x="1558212" y="360357"/>
            <a:ext cx="7977674" cy="865266"/>
          </a:xfrm>
          <a:custGeom>
            <a:avLst/>
            <a:gdLst>
              <a:gd name="connsiteX0" fmla="*/ 7977674 w 7977674"/>
              <a:gd name="connsiteY0" fmla="*/ 389405 h 865266"/>
              <a:gd name="connsiteX1" fmla="*/ 3909527 w 7977674"/>
              <a:gd name="connsiteY1" fmla="*/ 16180 h 865266"/>
              <a:gd name="connsiteX2" fmla="*/ 0 w 7977674"/>
              <a:gd name="connsiteY2" fmla="*/ 865266 h 86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7674" h="865266">
                <a:moveTo>
                  <a:pt x="7977674" y="389405"/>
                </a:moveTo>
                <a:cubicBezTo>
                  <a:pt x="6608406" y="163137"/>
                  <a:pt x="5239139" y="-63130"/>
                  <a:pt x="3909527" y="16180"/>
                </a:cubicBezTo>
                <a:cubicBezTo>
                  <a:pt x="2579915" y="95490"/>
                  <a:pt x="1289957" y="480378"/>
                  <a:pt x="0" y="865266"/>
                </a:cubicBezTo>
              </a:path>
            </a:pathLst>
          </a:custGeom>
          <a:noFill/>
          <a:ln w="76200">
            <a:solidFill>
              <a:srgbClr val="51B5B5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E3686AF-5D9A-C961-4399-9A0CCE7F0ABD}"/>
              </a:ext>
            </a:extLst>
          </p:cNvPr>
          <p:cNvSpPr/>
          <p:nvPr/>
        </p:nvSpPr>
        <p:spPr>
          <a:xfrm>
            <a:off x="7184571" y="2696547"/>
            <a:ext cx="2304662" cy="1073020"/>
          </a:xfrm>
          <a:custGeom>
            <a:avLst/>
            <a:gdLst>
              <a:gd name="connsiteX0" fmla="*/ 2304662 w 2304662"/>
              <a:gd name="connsiteY0" fmla="*/ 1073020 h 1073020"/>
              <a:gd name="connsiteX1" fmla="*/ 1324947 w 2304662"/>
              <a:gd name="connsiteY1" fmla="*/ 195943 h 1073020"/>
              <a:gd name="connsiteX2" fmla="*/ 0 w 2304662"/>
              <a:gd name="connsiteY2" fmla="*/ 0 h 107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4662" h="1073020">
                <a:moveTo>
                  <a:pt x="2304662" y="1073020"/>
                </a:moveTo>
                <a:cubicBezTo>
                  <a:pt x="2006859" y="723900"/>
                  <a:pt x="1709057" y="374780"/>
                  <a:pt x="1324947" y="195943"/>
                </a:cubicBezTo>
                <a:cubicBezTo>
                  <a:pt x="940837" y="17106"/>
                  <a:pt x="470418" y="8553"/>
                  <a:pt x="0" y="0"/>
                </a:cubicBezTo>
              </a:path>
            </a:pathLst>
          </a:cu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5A61390-381B-0755-826B-C435C5EC84FB}"/>
              </a:ext>
            </a:extLst>
          </p:cNvPr>
          <p:cNvSpPr/>
          <p:nvPr/>
        </p:nvSpPr>
        <p:spPr>
          <a:xfrm>
            <a:off x="5271796" y="5691673"/>
            <a:ext cx="4348065" cy="578523"/>
          </a:xfrm>
          <a:custGeom>
            <a:avLst/>
            <a:gdLst>
              <a:gd name="connsiteX0" fmla="*/ 4348065 w 4348065"/>
              <a:gd name="connsiteY0" fmla="*/ 0 h 578523"/>
              <a:gd name="connsiteX1" fmla="*/ 1968759 w 4348065"/>
              <a:gd name="connsiteY1" fmla="*/ 578498 h 578523"/>
              <a:gd name="connsiteX2" fmla="*/ 0 w 4348065"/>
              <a:gd name="connsiteY2" fmla="*/ 18662 h 57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8065" h="578523">
                <a:moveTo>
                  <a:pt x="4348065" y="0"/>
                </a:moveTo>
                <a:cubicBezTo>
                  <a:pt x="3520750" y="287694"/>
                  <a:pt x="2693436" y="575388"/>
                  <a:pt x="1968759" y="578498"/>
                </a:cubicBezTo>
                <a:cubicBezTo>
                  <a:pt x="1244082" y="581608"/>
                  <a:pt x="622041" y="300135"/>
                  <a:pt x="0" y="18662"/>
                </a:cubicBezTo>
              </a:path>
            </a:pathLst>
          </a:custGeom>
          <a:noFill/>
          <a:ln w="76200">
            <a:solidFill>
              <a:srgbClr val="B51515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2F451B-43B8-FE2C-7DFB-E0B573CD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B4FFF6-2426-9330-3C3A-87EB9FBBBF1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latin typeface="Myriad Pro Cond" panose="020B0506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A00760-6266-F227-706E-0E217A83346D}"/>
              </a:ext>
            </a:extLst>
          </p:cNvPr>
          <p:cNvSpPr/>
          <p:nvPr/>
        </p:nvSpPr>
        <p:spPr>
          <a:xfrm>
            <a:off x="1303133" y="587804"/>
            <a:ext cx="6416689" cy="2227807"/>
          </a:xfrm>
          <a:prstGeom prst="rect">
            <a:avLst/>
          </a:prstGeom>
          <a:solidFill>
            <a:schemeClr val="bg1">
              <a:lumMod val="75000"/>
              <a:alpha val="8514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rgbClr val="C00000"/>
                </a:solidFill>
                <a:latin typeface="Myriad Pro Cond" panose="020B0506030403020204" pitchFamily="34" charset="0"/>
              </a:rPr>
              <a:t>A parametric sweep revealed a limited cutting regime</a:t>
            </a:r>
            <a:endParaRPr 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0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2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5E218-346C-D943-329C-68CDCA066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E9497-E005-B44D-9E4E-1049AD08419F}" type="slidenum">
              <a:rPr lang="en-DK" smtClean="0"/>
              <a:t>6</a:t>
            </a:fld>
            <a:endParaRPr lang="en-DK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2F451B-43B8-FE2C-7DFB-E0B573CD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77686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676445-F0BD-ECD0-DCDD-F0E9777F83B6}"/>
              </a:ext>
            </a:extLst>
          </p:cNvPr>
          <p:cNvSpPr/>
          <p:nvPr/>
        </p:nvSpPr>
        <p:spPr>
          <a:xfrm>
            <a:off x="-531779" y="0"/>
            <a:ext cx="12769175" cy="2668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rgbClr val="C00000"/>
                </a:solidFill>
                <a:latin typeface="Myriad Pro Cond" panose="020B0506030403020204" pitchFamily="34" charset="0"/>
              </a:rPr>
              <a:t>And the most hazardous thickness: 65 </a:t>
            </a:r>
            <a:r>
              <a:rPr lang="el-GR" sz="4800" b="1" dirty="0">
                <a:solidFill>
                  <a:srgbClr val="C00000"/>
                </a:solidFill>
                <a:latin typeface="Myriad Pro Cond" panose="020B0506030403020204" pitchFamily="34" charset="0"/>
              </a:rPr>
              <a:t>μ</a:t>
            </a:r>
            <a:r>
              <a:rPr lang="en-GB" sz="4800" b="1" dirty="0">
                <a:solidFill>
                  <a:srgbClr val="C00000"/>
                </a:solidFill>
                <a:latin typeface="Myriad Pro Cond" panose="020B0506030403020204" pitchFamily="34" charset="0"/>
              </a:rPr>
              <a:t>m</a:t>
            </a:r>
          </a:p>
          <a:p>
            <a:pPr algn="ctr"/>
            <a:r>
              <a:rPr lang="en-GB" sz="2800" dirty="0">
                <a:solidFill>
                  <a:srgbClr val="C00000"/>
                </a:solidFill>
                <a:latin typeface="Myriad Pro Cond" panose="020B0506030403020204" pitchFamily="34" charset="0"/>
              </a:rPr>
              <a:t>This is close to dot-matrix printer paper, </a:t>
            </a:r>
          </a:p>
          <a:p>
            <a:pPr algn="ctr"/>
            <a:r>
              <a:rPr lang="en-GB" sz="2800" dirty="0">
                <a:solidFill>
                  <a:srgbClr val="C00000"/>
                </a:solidFill>
                <a:latin typeface="Myriad Pro Cond" panose="020B0506030403020204" pitchFamily="34" charset="0"/>
              </a:rPr>
              <a:t>but the journals </a:t>
            </a:r>
            <a:r>
              <a:rPr lang="en-GB" sz="2800" i="1" dirty="0">
                <a:solidFill>
                  <a:srgbClr val="C00000"/>
                </a:solidFill>
                <a:latin typeface="Myriad Pro Cond" panose="020B0506030403020204" pitchFamily="34" charset="0"/>
              </a:rPr>
              <a:t>Nature</a:t>
            </a:r>
            <a:r>
              <a:rPr lang="en-GB" sz="2800" dirty="0">
                <a:solidFill>
                  <a:srgbClr val="C00000"/>
                </a:solidFill>
                <a:latin typeface="Myriad Pro Cond" panose="020B0506030403020204" pitchFamily="34" charset="0"/>
              </a:rPr>
              <a:t> and </a:t>
            </a:r>
            <a:r>
              <a:rPr lang="en-GB" sz="2800" i="1" dirty="0">
                <a:solidFill>
                  <a:srgbClr val="C00000"/>
                </a:solidFill>
                <a:latin typeface="Myriad Pro Cond" panose="020B0506030403020204" pitchFamily="34" charset="0"/>
              </a:rPr>
              <a:t>Science</a:t>
            </a:r>
            <a:r>
              <a:rPr lang="en-GB" sz="2800" dirty="0">
                <a:solidFill>
                  <a:srgbClr val="C00000"/>
                </a:solidFill>
                <a:latin typeface="Myriad Pro Cond" panose="020B0506030403020204" pitchFamily="34" charset="0"/>
              </a:rPr>
              <a:t> are also dangerous…….</a:t>
            </a:r>
            <a:endParaRPr lang="en-US" sz="60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25F80-B2C6-960B-E313-58EF3898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00000">
            <a:off x="6615757" y="4410111"/>
            <a:ext cx="1983186" cy="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0E17F-5759-5D50-7793-E38BD99F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19" y="4742616"/>
            <a:ext cx="5096681" cy="2070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CD5F49-9CFF-EE0B-73B9-23A1FF6F5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000">
            <a:off x="3262897" y="4113216"/>
            <a:ext cx="1709561" cy="540000"/>
          </a:xfrm>
          <a:prstGeom prst="rect">
            <a:avLst/>
          </a:prstGeom>
        </p:spPr>
      </p:pic>
      <p:pic>
        <p:nvPicPr>
          <p:cNvPr id="15" name="Picture 2" descr="TOPS Continuous Computer Paper, 2-Part Carbonless, Removable 0.5 Inch  Margins, 9.5 x 11 Inches, 1650">
            <a:extLst>
              <a:ext uri="{FF2B5EF4-FFF2-40B4-BE49-F238E27FC236}">
                <a16:creationId xmlns:a16="http://schemas.microsoft.com/office/drawing/2014/main" id="{E9C1346B-7D3B-8FBD-2B1D-CBB1BCEE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28" y="2939288"/>
            <a:ext cx="1864800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6F70C8-ABD4-C464-4D1E-DE7067D54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00000">
            <a:off x="7492738" y="4991274"/>
            <a:ext cx="862105" cy="1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C914AC-FA35-054C-EB52-952B27A6D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200000">
            <a:off x="4072135" y="4578225"/>
            <a:ext cx="862106" cy="1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DA8EF-64C7-666D-8471-61641EAE2C2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rcRect/>
          <a:stretch/>
        </p:blipFill>
        <p:spPr>
          <a:xfrm>
            <a:off x="8813823" y="1463457"/>
            <a:ext cx="3061627" cy="2302994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E5A61390-381B-0755-826B-C435C5EC84FB}"/>
              </a:ext>
            </a:extLst>
          </p:cNvPr>
          <p:cNvSpPr/>
          <p:nvPr/>
        </p:nvSpPr>
        <p:spPr>
          <a:xfrm rot="15333996">
            <a:off x="9576672" y="1391272"/>
            <a:ext cx="1186929" cy="736082"/>
          </a:xfrm>
          <a:custGeom>
            <a:avLst/>
            <a:gdLst>
              <a:gd name="connsiteX0" fmla="*/ 4348065 w 4348065"/>
              <a:gd name="connsiteY0" fmla="*/ 0 h 578523"/>
              <a:gd name="connsiteX1" fmla="*/ 1968759 w 4348065"/>
              <a:gd name="connsiteY1" fmla="*/ 578498 h 578523"/>
              <a:gd name="connsiteX2" fmla="*/ 0 w 4348065"/>
              <a:gd name="connsiteY2" fmla="*/ 18662 h 57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8065" h="578523">
                <a:moveTo>
                  <a:pt x="4348065" y="0"/>
                </a:moveTo>
                <a:cubicBezTo>
                  <a:pt x="3520750" y="287694"/>
                  <a:pt x="2693436" y="575388"/>
                  <a:pt x="1968759" y="578498"/>
                </a:cubicBezTo>
                <a:cubicBezTo>
                  <a:pt x="1244082" y="581608"/>
                  <a:pt x="622041" y="300135"/>
                  <a:pt x="0" y="18662"/>
                </a:cubicBezTo>
              </a:path>
            </a:pathLst>
          </a:custGeom>
          <a:noFill/>
          <a:ln w="76200">
            <a:solidFill>
              <a:srgbClr val="B51515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0D3742-49ED-06F9-75CC-750BBA983E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720171">
            <a:off x="5864437" y="4300170"/>
            <a:ext cx="899673" cy="1948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B6D68C-6092-3719-BD8A-CBBF5B2C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00000">
            <a:off x="8903568" y="3572932"/>
            <a:ext cx="765421" cy="2084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AA6297-6DC4-05AF-709B-3EAEEFBDE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000">
            <a:off x="8994849" y="3748913"/>
            <a:ext cx="817199" cy="258129"/>
          </a:xfrm>
          <a:prstGeom prst="rect">
            <a:avLst/>
          </a:prstGeom>
        </p:spPr>
      </p:pic>
      <p:pic>
        <p:nvPicPr>
          <p:cNvPr id="22" name="Picture 2" descr="TOPS Continuous Computer Paper, 2-Part Carbonless, Removable 0.5 Inch  Margins, 9.5 x 11 Inches, 1650">
            <a:extLst>
              <a:ext uri="{FF2B5EF4-FFF2-40B4-BE49-F238E27FC236}">
                <a16:creationId xmlns:a16="http://schemas.microsoft.com/office/drawing/2014/main" id="{461EDC68-2433-95AA-9AD9-CCB11ECD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387" y="3749044"/>
            <a:ext cx="442749" cy="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7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ook&#10;&#10;Description automatically generated">
            <a:extLst>
              <a:ext uri="{FF2B5EF4-FFF2-40B4-BE49-F238E27FC236}">
                <a16:creationId xmlns:a16="http://schemas.microsoft.com/office/drawing/2014/main" id="{3982EE27-D722-E12A-13FC-A332475896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-422910" y="-41850"/>
            <a:ext cx="17179290" cy="690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D243B2-0953-DC2A-2F08-7C2230BEFEA9}"/>
              </a:ext>
            </a:extLst>
          </p:cNvPr>
          <p:cNvSpPr/>
          <p:nvPr/>
        </p:nvSpPr>
        <p:spPr>
          <a:xfrm>
            <a:off x="2159488" y="289986"/>
            <a:ext cx="6617728" cy="1945532"/>
          </a:xfrm>
          <a:prstGeom prst="rect">
            <a:avLst/>
          </a:prstGeom>
          <a:solidFill>
            <a:schemeClr val="bg1">
              <a:lumMod val="75000"/>
              <a:alpha val="79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u="none" strike="noStrike" dirty="0">
                <a:solidFill>
                  <a:schemeClr val="accent6"/>
                </a:solidFill>
                <a:effectLst/>
                <a:latin typeface="Myriad Pro Cond" panose="020B0506030403020204" pitchFamily="34" charset="0"/>
              </a:rPr>
              <a:t>THE PAPERMACHETE</a:t>
            </a:r>
          </a:p>
          <a:p>
            <a:pPr algn="just"/>
            <a:r>
              <a:rPr lang="en-US" sz="2000" u="none" strike="noStrike" dirty="0">
                <a:solidFill>
                  <a:srgbClr val="1F2328"/>
                </a:solidFill>
                <a:effectLst/>
                <a:latin typeface="Myriad Pro Cond" panose="020B0506030403020204" pitchFamily="34" charset="0"/>
              </a:rPr>
              <a:t>Based on our results, we developed the </a:t>
            </a:r>
            <a:r>
              <a:rPr lang="en-US" sz="2000" i="1" u="none" strike="noStrike" dirty="0" err="1">
                <a:solidFill>
                  <a:srgbClr val="1F2328"/>
                </a:solidFill>
                <a:effectLst/>
                <a:latin typeface="Myriad Pro Cond" panose="020B0506030403020204" pitchFamily="34" charset="0"/>
              </a:rPr>
              <a:t>Papermachete</a:t>
            </a:r>
            <a:r>
              <a:rPr lang="en-US" sz="2000" i="1" u="none" strike="noStrike" dirty="0">
                <a:solidFill>
                  <a:srgbClr val="1F2328"/>
                </a:solidFill>
                <a:effectLst/>
                <a:latin typeface="Myriad Pro Cond" panose="020B0506030403020204" pitchFamily="34" charset="0"/>
              </a:rPr>
              <a:t>,</a:t>
            </a:r>
            <a:r>
              <a:rPr lang="en-US" sz="2000" u="none" strike="noStrike" dirty="0">
                <a:solidFill>
                  <a:srgbClr val="1F2328"/>
                </a:solidFill>
                <a:effectLst/>
                <a:latin typeface="Myriad Pro Cond" panose="020B0506030403020204" pitchFamily="34" charset="0"/>
              </a:rPr>
              <a:t> a cost-effective paper-based scalpel. It uses scrap paper blades and can easily cut vegetables and meat. </a:t>
            </a:r>
          </a:p>
          <a:p>
            <a:pPr algn="just"/>
            <a:endParaRPr lang="en-US" sz="2000" u="none" strike="noStrike" dirty="0">
              <a:solidFill>
                <a:srgbClr val="1F2328"/>
              </a:solidFill>
              <a:effectLst/>
              <a:latin typeface="Myriad Pro Cond" panose="020B0506030403020204" pitchFamily="34" charset="0"/>
            </a:endParaRPr>
          </a:p>
          <a:p>
            <a:pPr algn="just"/>
            <a:r>
              <a:rPr lang="en-US" sz="2000" u="none" strike="noStrike" dirty="0">
                <a:solidFill>
                  <a:srgbClr val="1F2328"/>
                </a:solidFill>
                <a:effectLst/>
                <a:latin typeface="Myriad Pro Cond" panose="020B0506030403020204" pitchFamily="34" charset="0"/>
              </a:rPr>
              <a:t>To 3D-print your own, use the files accessible at </a:t>
            </a:r>
            <a:r>
              <a:rPr lang="en-US" sz="2000" u="none" strike="noStrike" dirty="0">
                <a:solidFill>
                  <a:srgbClr val="1F2328"/>
                </a:solidFill>
                <a:effectLst/>
                <a:latin typeface="Myriad Pro Cond" panose="020B0506030403020204" pitchFamily="34" charset="0"/>
                <a:hlinkClick r:id="rId3"/>
              </a:rPr>
              <a:t>www.papermachete.org</a:t>
            </a:r>
            <a:endParaRPr lang="en-US" sz="2000" u="none" strike="noStrike" dirty="0">
              <a:solidFill>
                <a:srgbClr val="1F2328"/>
              </a:solidFill>
              <a:effectLst/>
              <a:latin typeface="Myriad Pro Cond" panose="020B0506030403020204" pitchFamily="34" charset="0"/>
            </a:endParaRPr>
          </a:p>
        </p:txBody>
      </p:sp>
      <p:pic>
        <p:nvPicPr>
          <p:cNvPr id="2" name="Content Placeholder 4" descr="A collage of different types of food&#10;&#10;Description automatically generated">
            <a:extLst>
              <a:ext uri="{FF2B5EF4-FFF2-40B4-BE49-F238E27FC236}">
                <a16:creationId xmlns:a16="http://schemas.microsoft.com/office/drawing/2014/main" id="{5A14EF35-DB16-45B2-B696-0EA91C03D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133" y="2567353"/>
            <a:ext cx="5084735" cy="3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2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D9CAB6235DFA45BAE3C72D01048FB9" ma:contentTypeVersion="18" ma:contentTypeDescription="Create a new document." ma:contentTypeScope="" ma:versionID="5ee95385a401672c8fb2a1f0c2990131">
  <xsd:schema xmlns:xsd="http://www.w3.org/2001/XMLSchema" xmlns:xs="http://www.w3.org/2001/XMLSchema" xmlns:p="http://schemas.microsoft.com/office/2006/metadata/properties" xmlns:ns2="eb6350e6-4658-4306-88e7-c87555d9d7e0" xmlns:ns3="2a1fbf0b-909b-447a-9e86-ad24098a1cb5" targetNamespace="http://schemas.microsoft.com/office/2006/metadata/properties" ma:root="true" ma:fieldsID="009a7807ec712952fb07826a09c5436c" ns2:_="" ns3:_="">
    <xsd:import namespace="eb6350e6-4658-4306-88e7-c87555d9d7e0"/>
    <xsd:import namespace="2a1fbf0b-909b-447a-9e86-ad24098a1c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6350e6-4658-4306-88e7-c87555d9d7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b2102423-6c9a-45d0-aa71-0069027da28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1fbf0b-909b-447a-9e86-ad24098a1cb5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97035dc-dbb0-4e8c-a88f-5c46354f14ee}" ma:internalName="TaxCatchAll" ma:showField="CatchAllData" ma:web="2a1fbf0b-909b-447a-9e86-ad24098a1c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a1fbf0b-909b-447a-9e86-ad24098a1cb5" xsi:nil="true"/>
    <lcf76f155ced4ddcb4097134ff3c332f xmlns="eb6350e6-4658-4306-88e7-c87555d9d7e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E83C14F-92F7-4143-8BEE-34A145EB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6350e6-4658-4306-88e7-c87555d9d7e0"/>
    <ds:schemaRef ds:uri="2a1fbf0b-909b-447a-9e86-ad24098a1c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3D229A-3258-4337-B090-40683D56D9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1C4AC3-C90A-4ABA-945A-B291F522D89A}">
  <ds:schemaRefs>
    <ds:schemaRef ds:uri="http://schemas.openxmlformats.org/package/2006/metadata/core-properties"/>
    <ds:schemaRef ds:uri="http://purl.org/dc/elements/1.1/"/>
    <ds:schemaRef ds:uri="eb6350e6-4658-4306-88e7-c87555d9d7e0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2a1fbf0b-909b-447a-9e86-ad24098a1cb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640</Words>
  <Application>Microsoft Macintosh PowerPoint</Application>
  <PresentationFormat>Widescreen</PresentationFormat>
  <Paragraphs>76</Paragraphs>
  <Slides>7</Slides>
  <Notes>4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Myriad Pro</vt:lpstr>
      <vt:lpstr>Myriad Pro Cond</vt:lpstr>
      <vt:lpstr>Segoe UI</vt:lpstr>
      <vt:lpstr>Office Theme</vt:lpstr>
      <vt:lpstr>PowerPoint Presentation</vt:lpstr>
      <vt:lpstr>PowerPoint Presentation</vt:lpstr>
      <vt:lpstr>We built a paper cutting machine</vt:lpstr>
      <vt:lpstr>… revealing when buckling, indentation and cutting occurs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Sif Fink Arnbjerg-Nielsen</dc:creator>
  <cp:lastModifiedBy>Kaare Hartvig Jensen</cp:lastModifiedBy>
  <cp:revision>2</cp:revision>
  <dcterms:created xsi:type="dcterms:W3CDTF">2024-06-20T13:09:35Z</dcterms:created>
  <dcterms:modified xsi:type="dcterms:W3CDTF">2024-06-21T09:17:11Z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0x0101000CD9CAB6235DFA45BAE3C72D01048FB9</vt:lpwstr>
  </property>
  <property fmtid="{D5CDD505-2E9C-101B-9397-08002B2CF9AE}" pid="3" name="MediaServiceImageTags">
    <vt:lpwstr/>
  </property>
</Properties>
</file>